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431" r:id="rId4"/>
    <p:sldId id="521" r:id="rId5"/>
    <p:sldId id="522" r:id="rId6"/>
    <p:sldId id="523" r:id="rId7"/>
    <p:sldId id="524" r:id="rId8"/>
    <p:sldId id="525" r:id="rId9"/>
    <p:sldId id="558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2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ngineer.College1" TargetMode="External"/><Relationship Id="rId2" Type="http://schemas.openxmlformats.org/officeDocument/2006/relationships/hyperlink" Target="http://www.engineering.uodiyala.edu.iq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8: Digital Filters-IIR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Computers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8670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1478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Example1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Example1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7812"/>
            <a:ext cx="8305800" cy="478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Example1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3999"/>
            <a:ext cx="8084288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1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/>
              <a:t>Impulse Invariant method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199"/>
            <a:ext cx="84582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0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Steps of Impulse </a:t>
            </a:r>
            <a:r>
              <a:rPr lang="en-US" sz="3200" b="1" dirty="0"/>
              <a:t>Invariant </a:t>
            </a:r>
            <a:r>
              <a:rPr lang="en-US" sz="3200" b="1" dirty="0" smtClean="0"/>
              <a:t>Method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Example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8465288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Example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8236688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Example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1528268"/>
            <a:ext cx="8320088" cy="48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Example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81604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</a:t>
            </a:r>
            <a:r>
              <a:rPr lang="en-US" sz="3200" b="1" dirty="0"/>
              <a:t>Matched Z-Transform </a:t>
            </a:r>
            <a:r>
              <a:rPr lang="en-US" sz="3200" b="1" dirty="0" smtClean="0"/>
              <a:t>Method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199"/>
            <a:ext cx="8236688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Lecture Outline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26312" y="18288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Infinite Impluse Response of Digital Filters.</a:t>
            </a:r>
          </a:p>
          <a:p>
            <a:r>
              <a:rPr lang="en-US" sz="2800" b="1" dirty="0"/>
              <a:t>Methods for Calculation of Suitable Filter </a:t>
            </a:r>
            <a:r>
              <a:rPr lang="en-US" sz="2800" b="1" dirty="0" smtClean="0"/>
              <a:t>Coefficients.</a:t>
            </a:r>
          </a:p>
          <a:p>
            <a:r>
              <a:rPr lang="en-US" sz="2800" b="1" dirty="0"/>
              <a:t>Pole-Zero Placement </a:t>
            </a:r>
            <a:r>
              <a:rPr lang="en-US" sz="2800" b="1" dirty="0" smtClean="0"/>
              <a:t>Method.</a:t>
            </a:r>
          </a:p>
          <a:p>
            <a:r>
              <a:rPr lang="en-US" sz="2800" b="1" dirty="0"/>
              <a:t>Impulse Invariant </a:t>
            </a:r>
            <a:r>
              <a:rPr lang="en-US" sz="2800" b="1" dirty="0" smtClean="0"/>
              <a:t>Method.</a:t>
            </a:r>
            <a:r>
              <a:rPr lang="en-US" sz="2800" b="1" dirty="0" smtClean="0"/>
              <a:t>	</a:t>
            </a:r>
            <a:endParaRPr lang="en-US" sz="2800" b="1" dirty="0" smtClean="0"/>
          </a:p>
          <a:p>
            <a:r>
              <a:rPr lang="en-US" sz="2800" b="1" dirty="0"/>
              <a:t>Matched Z-Transform M</a:t>
            </a:r>
            <a:r>
              <a:rPr lang="en-US" sz="2800" b="1" dirty="0" smtClean="0"/>
              <a:t>ethod.</a:t>
            </a:r>
          </a:p>
          <a:p>
            <a:r>
              <a:rPr lang="en-US" sz="2800" b="1" dirty="0"/>
              <a:t>Bilinear </a:t>
            </a:r>
            <a:r>
              <a:rPr lang="en-US" sz="2800" b="1" dirty="0" smtClean="0"/>
              <a:t>Z-transformation Method.</a:t>
            </a:r>
          </a:p>
          <a:p>
            <a:r>
              <a:rPr lang="en-US" sz="2800" b="1" dirty="0"/>
              <a:t>Realization Structures for IIR Digital Filters 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/>
              <a:t>Matched Z-Transform method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1625"/>
            <a:ext cx="8382000" cy="476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Example        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8305800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Example</a:t>
            </a:r>
            <a:r>
              <a:rPr lang="en-US" sz="3200" b="1" dirty="0" smtClean="0"/>
              <a:t>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16048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Example</a:t>
            </a:r>
            <a:r>
              <a:rPr lang="en-US" sz="3200" b="1" dirty="0" smtClean="0"/>
              <a:t>     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1604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Bilinear </a:t>
            </a:r>
            <a:r>
              <a:rPr lang="en-US" sz="3200" b="1" dirty="0"/>
              <a:t>z-transformation method</a:t>
            </a:r>
            <a:r>
              <a:rPr lang="en-US" sz="3200" b="1" dirty="0" smtClean="0"/>
              <a:t>     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00188"/>
            <a:ext cx="8160488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</a:t>
            </a:r>
            <a:r>
              <a:rPr lang="en-US" sz="4000" b="1" dirty="0"/>
              <a:t>Steps of BLT method </a:t>
            </a:r>
            <a:r>
              <a:rPr lang="en-US" sz="4000" b="1" dirty="0" smtClean="0"/>
              <a:t>         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400"/>
            <a:ext cx="8294085" cy="44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Steps of BLT method</a:t>
            </a:r>
            <a:r>
              <a:rPr lang="en-US" sz="3200" b="1" dirty="0" smtClean="0"/>
              <a:t>    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4" y="1681162"/>
            <a:ext cx="8270335" cy="465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Example 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95438"/>
            <a:ext cx="8236688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Example     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</a:t>
            </a:r>
            <a:r>
              <a:rPr lang="en-US" sz="3200" b="1" dirty="0"/>
              <a:t>Realization </a:t>
            </a:r>
            <a:r>
              <a:rPr lang="en-US" sz="3200" b="1" dirty="0" smtClean="0"/>
              <a:t>Structures </a:t>
            </a:r>
            <a:r>
              <a:rPr lang="en-US" sz="3200" b="1" dirty="0"/>
              <a:t>for IIR </a:t>
            </a:r>
            <a:r>
              <a:rPr lang="en-US" sz="3200" b="1" dirty="0" smtClean="0"/>
              <a:t>Digital Filters      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Infinite Impulse Response Digital filters</a:t>
            </a:r>
            <a:r>
              <a:rPr lang="en-US" sz="3600" b="1" dirty="0"/>
              <a:t>	</a:t>
            </a:r>
            <a:r>
              <a:rPr lang="en-US" sz="3600" b="1" dirty="0" smtClean="0"/>
              <a:t> </a:t>
            </a:r>
            <a:r>
              <a:rPr lang="ar-SA" sz="3200" b="1" dirty="0"/>
              <a:t/>
            </a:r>
            <a:br>
              <a:rPr lang="ar-SA" sz="3200" b="1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(i) Direct Form I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600200"/>
            <a:ext cx="77724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</a:t>
            </a:r>
            <a:r>
              <a:rPr lang="en-US" sz="3200" b="1" dirty="0"/>
              <a:t> (i) Direct Form I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5750"/>
            <a:ext cx="8229600" cy="477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</a:t>
            </a:r>
            <a:r>
              <a:rPr lang="en-US" sz="3200" b="1" dirty="0"/>
              <a:t>(ii) Direct Form II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</a:t>
            </a:r>
            <a:r>
              <a:rPr lang="en-US" sz="3200" b="1" dirty="0"/>
              <a:t>(ii) Direct Form II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1638"/>
            <a:ext cx="8305800" cy="46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</a:t>
            </a:r>
            <a:r>
              <a:rPr lang="en-US" sz="3200" b="1" dirty="0"/>
              <a:t>(ii) Direct Form II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82366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Example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463"/>
            <a:ext cx="8229600" cy="47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9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Cascade Realisation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1162"/>
            <a:ext cx="8305800" cy="465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Cascade Realisation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Parallel Realisation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0" y="1524000"/>
            <a:ext cx="8230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 Parallel Realisation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416132"/>
            <a:ext cx="56769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4000" b="1" dirty="0"/>
              <a:t>Infinite Impulse Response Digital </a:t>
            </a:r>
            <a:r>
              <a:rPr lang="en-US" sz="4000" b="1" dirty="0" smtClean="0"/>
              <a:t>Filters</a:t>
            </a:r>
            <a:r>
              <a:rPr lang="en-US" sz="3600" b="1" dirty="0"/>
              <a:t>	</a:t>
            </a:r>
            <a:r>
              <a:rPr lang="en-US" sz="3600" b="1" dirty="0" smtClean="0"/>
              <a:t> </a:t>
            </a:r>
            <a:r>
              <a:rPr lang="ar-SA" sz="3200" b="1" dirty="0"/>
              <a:t/>
            </a:r>
            <a:br>
              <a:rPr lang="ar-SA" sz="3200" b="1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8305800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0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</a:t>
            </a:r>
            <a:r>
              <a:rPr lang="en-US" sz="3200" b="1" dirty="0" smtClean="0"/>
              <a:t>Finite word length </a:t>
            </a:r>
            <a:r>
              <a:rPr lang="en-US" sz="3200" b="1" dirty="0"/>
              <a:t>effects in IIR filters</a:t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5687"/>
            <a:ext cx="41148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03937"/>
            <a:ext cx="5505450" cy="321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Tutorial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8084288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r>
              <a:rPr lang="en-US" sz="6600" b="1" dirty="0" smtClean="0"/>
              <a:t>End of Chapter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               Infinite </a:t>
            </a:r>
            <a:r>
              <a:rPr lang="en-US" sz="3200" b="1" dirty="0"/>
              <a:t>Impulse Response Digital </a:t>
            </a:r>
            <a:r>
              <a:rPr lang="en-US" sz="3200" b="1" dirty="0" smtClean="0"/>
              <a:t>Filters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400"/>
            <a:ext cx="80080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2800" b="1" dirty="0" smtClean="0"/>
              <a:t>             Methods for Calculation </a:t>
            </a:r>
            <a:r>
              <a:rPr lang="en-US" sz="2800" b="1" dirty="0"/>
              <a:t>of </a:t>
            </a:r>
            <a:r>
              <a:rPr lang="en-US" sz="2800" b="1" dirty="0" smtClean="0"/>
              <a:t>Suitable Filter Coefficients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199"/>
            <a:ext cx="8160488" cy="473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5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Pole-Zero Placement Method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1" y="1600200"/>
            <a:ext cx="83099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Pole-Zero Placement Method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28827"/>
              </p:ext>
            </p:extLst>
          </p:nvPr>
        </p:nvGraphicFramePr>
        <p:xfrm>
          <a:off x="1016330" y="1524000"/>
          <a:ext cx="70072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Bitmap Image" r:id="rId5" imgW="5657143" imgH="3115110" progId="PBrush">
                  <p:embed/>
                </p:oleObj>
              </mc:Choice>
              <mc:Fallback>
                <p:oleObj name="Bitmap Image" r:id="rId5" imgW="5657143" imgH="311511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8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330" y="1524000"/>
                        <a:ext cx="700722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04195" y="5562600"/>
            <a:ext cx="583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Figure: (a) A pole zero diagram of a simple filter. &amp;</a:t>
            </a:r>
          </a:p>
          <a:p>
            <a:r>
              <a:rPr lang="en-US" dirty="0"/>
              <a:t>	(b) sketch of its frequency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200" b="1" dirty="0" smtClean="0"/>
              <a:t>Pole-Zero Placement Method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5" y="1676400"/>
            <a:ext cx="8448675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26724</TotalTime>
  <Words>1029</Words>
  <Application>Microsoft Office PowerPoint</Application>
  <PresentationFormat>On-screen Show (4:3)</PresentationFormat>
  <Paragraphs>229</Paragraphs>
  <Slides>42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Bitmap Image</vt:lpstr>
      <vt:lpstr>PowerPoint Presentation</vt:lpstr>
      <vt:lpstr>Lecture Outline</vt:lpstr>
      <vt:lpstr>                                     Infinite Impulse Response Digital filters   </vt:lpstr>
      <vt:lpstr>                                     Infinite Impulse Response Digital Filters   </vt:lpstr>
      <vt:lpstr>               Infinite Impulse Response Digital Filters</vt:lpstr>
      <vt:lpstr>             Methods for Calculation of Suitable Filter Coefficients</vt:lpstr>
      <vt:lpstr>Pole-Zero Placement Method</vt:lpstr>
      <vt:lpstr>Pole-Zero Placement Method</vt:lpstr>
      <vt:lpstr>Pole-Zero Placement Method</vt:lpstr>
      <vt:lpstr>Example1</vt:lpstr>
      <vt:lpstr>Example1</vt:lpstr>
      <vt:lpstr>Example1</vt:lpstr>
      <vt:lpstr>Impulse Invariant method</vt:lpstr>
      <vt:lpstr>           Steps of Impulse Invariant Method</vt:lpstr>
      <vt:lpstr>           Example</vt:lpstr>
      <vt:lpstr>           Example</vt:lpstr>
      <vt:lpstr>           Example</vt:lpstr>
      <vt:lpstr>           Example</vt:lpstr>
      <vt:lpstr>           Matched Z-Transform Method</vt:lpstr>
      <vt:lpstr>Matched Z-Transform method</vt:lpstr>
      <vt:lpstr>Example           </vt:lpstr>
      <vt:lpstr> Example   </vt:lpstr>
      <vt:lpstr> Example        </vt:lpstr>
      <vt:lpstr>        Bilinear z-transformation method        </vt:lpstr>
      <vt:lpstr>  Steps of BLT method          </vt:lpstr>
      <vt:lpstr> Steps of BLT method       </vt:lpstr>
      <vt:lpstr>       Example    </vt:lpstr>
      <vt:lpstr>   Example        </vt:lpstr>
      <vt:lpstr>                Realization Structures for IIR Digital Filters       </vt:lpstr>
      <vt:lpstr>                (i) Direct Form I</vt:lpstr>
      <vt:lpstr>                 (i) Direct Form I</vt:lpstr>
      <vt:lpstr>                (ii) Direct Form II</vt:lpstr>
      <vt:lpstr>                (ii) Direct Form II</vt:lpstr>
      <vt:lpstr>                (ii) Direct Form II</vt:lpstr>
      <vt:lpstr>                Example</vt:lpstr>
      <vt:lpstr>                Cascade Realisation</vt:lpstr>
      <vt:lpstr>                Cascade Realisation</vt:lpstr>
      <vt:lpstr>                Parallel Realisation</vt:lpstr>
      <vt:lpstr>                Parallel Realisation</vt:lpstr>
      <vt:lpstr>                             Finite word length effects in IIR filters  </vt:lpstr>
      <vt:lpstr>Tutorial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469</cp:revision>
  <dcterms:created xsi:type="dcterms:W3CDTF">2006-08-16T00:00:00Z</dcterms:created>
  <dcterms:modified xsi:type="dcterms:W3CDTF">2015-04-18T05:19:53Z</dcterms:modified>
</cp:coreProperties>
</file>